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80" r:id="rId4"/>
    <p:sldId id="259" r:id="rId5"/>
    <p:sldId id="260" r:id="rId6"/>
    <p:sldId id="261" r:id="rId7"/>
    <p:sldId id="262" r:id="rId8"/>
    <p:sldId id="263" r:id="rId9"/>
    <p:sldId id="276" r:id="rId10"/>
    <p:sldId id="264" r:id="rId11"/>
    <p:sldId id="281" r:id="rId12"/>
    <p:sldId id="265" r:id="rId13"/>
    <p:sldId id="277" r:id="rId14"/>
    <p:sldId id="266" r:id="rId15"/>
    <p:sldId id="278" r:id="rId16"/>
    <p:sldId id="269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08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36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47193D76-B61C-42C4-B8D0-F742A8522167}"/>
    <pc:docChg chg="modSld">
      <pc:chgData name="Hewner, Mike" userId="7f3f83dd-6dfb-4127-a87f-c1714bd4fac9" providerId="ADAL" clId="{47193D76-B61C-42C4-B8D0-F742A8522167}" dt="2020-03-31T14:08:44.529" v="3" actId="20577"/>
      <pc:docMkLst>
        <pc:docMk/>
      </pc:docMkLst>
      <pc:sldChg chg="modSp">
        <pc:chgData name="Hewner, Mike" userId="7f3f83dd-6dfb-4127-a87f-c1714bd4fac9" providerId="ADAL" clId="{47193D76-B61C-42C4-B8D0-F742A8522167}" dt="2020-03-31T14:08:44.529" v="3" actId="20577"/>
        <pc:sldMkLst>
          <pc:docMk/>
          <pc:sldMk cId="745928513" sldId="257"/>
        </pc:sldMkLst>
        <pc:spChg chg="mod">
          <ac:chgData name="Hewner, Mike" userId="7f3f83dd-6dfb-4127-a87f-c1714bd4fac9" providerId="ADAL" clId="{47193D76-B61C-42C4-B8D0-F742A8522167}" dt="2020-03-31T14:08:44.529" v="3" actId="20577"/>
          <ac:spMkLst>
            <pc:docMk/>
            <pc:sldMk cId="745928513" sldId="257"/>
            <ac:spMk id="85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62677cdd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62677cddd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7876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2677cdd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2677cdd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1463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62677cdd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62677cdd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24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2677cdd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2677cdd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233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2677cdd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2677cdd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577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192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194488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1944886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637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2677cdd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2677cdd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03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2677cdd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2677cdd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630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2677cddd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62677cddd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484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2677cddd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62677cddd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03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2677cdd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2677cdd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6917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2677cddd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62677cddd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498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CPU Scheduling 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March 31, 2020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FCC87-5C4D-5848-8347-13F19BA1FA30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Example (I/O vs CPU)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74" name="Google Shape;17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 algn="ctr">
              <a:buNone/>
            </a:pPr>
            <a:r>
              <a:rPr lang="en" sz="2400" i="1"/>
              <a:t>Jobs that are mostly</a:t>
            </a:r>
            <a:r>
              <a:rPr lang="en" sz="2400" b="1" i="1">
                <a:solidFill>
                  <a:srgbClr val="DCB439"/>
                </a:solidFill>
              </a:rPr>
              <a:t> </a:t>
            </a:r>
            <a:r>
              <a:rPr lang="en" sz="2400" b="1" i="1">
                <a:solidFill>
                  <a:srgbClr val="5F1709"/>
                </a:solidFill>
              </a:rPr>
              <a:t>I/O</a:t>
            </a:r>
            <a:r>
              <a:rPr lang="en" sz="2400" b="1" i="1">
                <a:solidFill>
                  <a:srgbClr val="DCB439"/>
                </a:solidFill>
              </a:rPr>
              <a:t> </a:t>
            </a:r>
            <a:r>
              <a:rPr lang="en" sz="2400" i="1"/>
              <a:t>will maintain a </a:t>
            </a:r>
            <a:r>
              <a:rPr lang="en" sz="2400" b="1" i="1">
                <a:solidFill>
                  <a:srgbClr val="465510"/>
                </a:solidFill>
              </a:rPr>
              <a:t>higher priority</a:t>
            </a:r>
            <a:r>
              <a:rPr lang="en" sz="2400" i="1"/>
              <a:t> since they do not use up their CPU allotment as quickly as a compute job.  This is good for </a:t>
            </a:r>
            <a:r>
              <a:rPr lang="en" sz="2400" b="1" i="1">
                <a:solidFill>
                  <a:srgbClr val="DCB439"/>
                </a:solidFill>
              </a:rPr>
              <a:t>interactive</a:t>
            </a:r>
            <a:r>
              <a:rPr lang="en" sz="2400" i="1"/>
              <a:t> jobs that require good </a:t>
            </a:r>
            <a:r>
              <a:rPr lang="en" sz="2400" b="1" i="1">
                <a:solidFill>
                  <a:srgbClr val="999623"/>
                </a:solidFill>
              </a:rPr>
              <a:t>response</a:t>
            </a:r>
            <a:r>
              <a:rPr lang="en" sz="2400" i="1"/>
              <a:t> </a:t>
            </a:r>
            <a:r>
              <a:rPr lang="en" sz="2400" b="1" i="1">
                <a:solidFill>
                  <a:srgbClr val="999623"/>
                </a:solidFill>
              </a:rPr>
              <a:t>times</a:t>
            </a:r>
            <a:r>
              <a:rPr lang="en" sz="2400" i="1"/>
              <a:t>.</a:t>
            </a:r>
            <a:endParaRPr sz="2400" i="1"/>
          </a:p>
        </p:txBody>
      </p:sp>
      <p:cxnSp>
        <p:nvCxnSpPr>
          <p:cNvPr id="175" name="Google Shape;175;p28"/>
          <p:cNvCxnSpPr/>
          <p:nvPr/>
        </p:nvCxnSpPr>
        <p:spPr>
          <a:xfrm rot="10800000" flipH="1">
            <a:off x="3381825" y="5046288"/>
            <a:ext cx="5322600" cy="11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8"/>
          <p:cNvSpPr/>
          <p:nvPr/>
        </p:nvSpPr>
        <p:spPr>
          <a:xfrm>
            <a:off x="3381825" y="250518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381825" y="3269513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3381825" y="403383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4195050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80" name="Google Shape;180;p28"/>
          <p:cNvCxnSpPr/>
          <p:nvPr/>
        </p:nvCxnSpPr>
        <p:spPr>
          <a:xfrm>
            <a:off x="3982125" y="3834113"/>
            <a:ext cx="47232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8"/>
          <p:cNvCxnSpPr/>
          <p:nvPr/>
        </p:nvCxnSpPr>
        <p:spPr>
          <a:xfrm>
            <a:off x="4005275" y="30606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8"/>
          <p:cNvCxnSpPr/>
          <p:nvPr/>
        </p:nvCxnSpPr>
        <p:spPr>
          <a:xfrm>
            <a:off x="4005275" y="45983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83" name="Google Shape;183;p28"/>
          <p:cNvSpPr/>
          <p:nvPr/>
        </p:nvSpPr>
        <p:spPr>
          <a:xfrm>
            <a:off x="4608450" y="2712000"/>
            <a:ext cx="1845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b="1">
              <a:solidFill>
                <a:srgbClr val="4A3651"/>
              </a:solidFill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4821375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5465738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6110113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6754500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5234775" y="2712000"/>
            <a:ext cx="1845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b="1">
              <a:solidFill>
                <a:srgbClr val="4A3651"/>
              </a:solidFill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5879150" y="3476750"/>
            <a:ext cx="1845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b="1">
              <a:solidFill>
                <a:srgbClr val="4A3651"/>
              </a:solidFill>
            </a:endParaRPr>
          </a:p>
        </p:txBody>
      </p:sp>
      <p:sp>
        <p:nvSpPr>
          <p:cNvPr id="190" name="Google Shape;190;p28"/>
          <p:cNvSpPr/>
          <p:nvPr/>
        </p:nvSpPr>
        <p:spPr>
          <a:xfrm>
            <a:off x="6523525" y="3476750"/>
            <a:ext cx="1845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b="1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275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9B26-3E17-407C-8301-E06A387C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Moodle Quiz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DFB9F-B339-4293-9B9F-A3816738D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Look for "CPU Scheduling 2 In-Class"</a:t>
            </a:r>
          </a:p>
          <a:p>
            <a:r>
              <a:rPr lang="en-US" dirty="0">
                <a:cs typeface="Calibri"/>
              </a:rPr>
              <a:t>You have unlimited tries</a:t>
            </a:r>
          </a:p>
        </p:txBody>
      </p:sp>
    </p:spTree>
    <p:extLst>
      <p:ext uri="{BB962C8B-B14F-4D97-AF65-F5344CB8AC3E}">
        <p14:creationId xmlns:p14="http://schemas.microsoft.com/office/powerpoint/2010/main" val="348099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Advanced MLFQ: </a:t>
            </a:r>
            <a:r>
              <a:rPr lang="en" dirty="0">
                <a:solidFill>
                  <a:srgbClr val="DCB439"/>
                </a:solidFill>
              </a:rPr>
              <a:t>Priority Boost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96" name="Google Shape;196;p29"/>
          <p:cNvSpPr txBox="1">
            <a:spLocks noGrp="1"/>
          </p:cNvSpPr>
          <p:nvPr>
            <p:ph idx="1"/>
          </p:nvPr>
        </p:nvSpPr>
        <p:spPr>
          <a:xfrm>
            <a:off x="459243" y="1895408"/>
            <a:ext cx="3463206" cy="18787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b="1" dirty="0">
                <a:solidFill>
                  <a:srgbClr val="5F1709"/>
                </a:solidFill>
              </a:rPr>
              <a:t>Problem</a:t>
            </a:r>
            <a:br>
              <a:rPr lang="en" sz="2400" dirty="0"/>
            </a:br>
            <a:r>
              <a:rPr lang="en" sz="1800" dirty="0"/>
              <a:t>If a process is always in a lower priority level relative to other processes, it will </a:t>
            </a:r>
            <a:r>
              <a:rPr lang="en" sz="1800" b="1" dirty="0">
                <a:solidFill>
                  <a:srgbClr val="5F1709"/>
                </a:solidFill>
              </a:rPr>
              <a:t>starve</a:t>
            </a:r>
            <a:r>
              <a:rPr lang="en" sz="1800" dirty="0"/>
              <a:t> because it will not have an opportunity to run.</a:t>
            </a:r>
            <a:br>
              <a:rPr lang="en" sz="1800" dirty="0"/>
            </a:br>
            <a:endParaRPr sz="1800" i="1" dirty="0"/>
          </a:p>
        </p:txBody>
      </p:sp>
      <p:sp>
        <p:nvSpPr>
          <p:cNvPr id="221" name="Google Shape;221;p29"/>
          <p:cNvSpPr txBox="1">
            <a:spLocks noGrp="1"/>
          </p:cNvSpPr>
          <p:nvPr>
            <p:ph type="body" idx="4294967295"/>
          </p:nvPr>
        </p:nvSpPr>
        <p:spPr>
          <a:xfrm>
            <a:off x="8505856" y="3774125"/>
            <a:ext cx="3109912" cy="26073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b="1" dirty="0">
                <a:solidFill>
                  <a:srgbClr val="465510"/>
                </a:solidFill>
              </a:rPr>
              <a:t>Solution</a:t>
            </a:r>
            <a:br>
              <a:rPr lang="en" sz="2400" dirty="0"/>
            </a:br>
            <a:r>
              <a:rPr lang="en" sz="1800" dirty="0"/>
              <a:t>Periodically provide a </a:t>
            </a:r>
            <a:r>
              <a:rPr lang="en" sz="1800" b="1" dirty="0">
                <a:solidFill>
                  <a:srgbClr val="465510"/>
                </a:solidFill>
              </a:rPr>
              <a:t>priority boost</a:t>
            </a:r>
            <a:r>
              <a:rPr lang="en" sz="1800" dirty="0"/>
              <a:t> by moving all jobs to the topmost queue.</a:t>
            </a:r>
            <a:endParaRPr sz="1800" dirty="0"/>
          </a:p>
          <a:p>
            <a:pPr marL="0" indent="0">
              <a:buNone/>
            </a:pPr>
            <a:endParaRPr sz="1200" dirty="0"/>
          </a:p>
          <a:p>
            <a:pPr marL="0" indent="0">
              <a:buNone/>
            </a:pPr>
            <a:r>
              <a:rPr lang="en" sz="1800" i="1" dirty="0"/>
              <a:t>Exact time is a </a:t>
            </a:r>
            <a:r>
              <a:rPr lang="en" sz="1800" b="1" i="1" dirty="0">
                <a:solidFill>
                  <a:srgbClr val="5AABBC"/>
                </a:solidFill>
              </a:rPr>
              <a:t>voodoo constant</a:t>
            </a:r>
            <a:r>
              <a:rPr lang="en" sz="1800" i="1" dirty="0"/>
              <a:t> because there isn't an objective way to set it.</a:t>
            </a:r>
            <a:endParaRPr sz="1800" i="1" dirty="0"/>
          </a:p>
        </p:txBody>
      </p:sp>
      <p:sp>
        <p:nvSpPr>
          <p:cNvPr id="197" name="Google Shape;197;p29"/>
          <p:cNvSpPr/>
          <p:nvPr/>
        </p:nvSpPr>
        <p:spPr>
          <a:xfrm>
            <a:off x="4850100" y="161285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98" name="Google Shape;198;p29"/>
          <p:cNvSpPr/>
          <p:nvPr/>
        </p:nvSpPr>
        <p:spPr>
          <a:xfrm>
            <a:off x="4850100" y="224532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4850100" y="287780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0" name="Google Shape;200;p29"/>
          <p:cNvSpPr/>
          <p:nvPr/>
        </p:nvSpPr>
        <p:spPr>
          <a:xfrm>
            <a:off x="4850100" y="351027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Q3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4850100" y="414275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Q4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4850100" y="477522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Q5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4850100" y="540770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Q6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4" name="Google Shape;204;p29"/>
          <p:cNvSpPr/>
          <p:nvPr/>
        </p:nvSpPr>
        <p:spPr>
          <a:xfrm>
            <a:off x="4850100" y="604017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Q7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05" name="Google Shape;205;p29"/>
          <p:cNvSpPr/>
          <p:nvPr/>
        </p:nvSpPr>
        <p:spPr>
          <a:xfrm>
            <a:off x="5970200" y="1612863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6804600" y="1612863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B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07" name="Google Shape;207;p29"/>
          <p:cNvSpPr/>
          <p:nvPr/>
        </p:nvSpPr>
        <p:spPr>
          <a:xfrm>
            <a:off x="5970200" y="4142763"/>
            <a:ext cx="571500" cy="527700"/>
          </a:xfrm>
          <a:prstGeom prst="ellipse">
            <a:avLst/>
          </a:prstGeom>
          <a:solidFill>
            <a:srgbClr val="EFEFEF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/>
              <a:t>C</a:t>
            </a:r>
            <a:endParaRPr b="1"/>
          </a:p>
        </p:txBody>
      </p:sp>
      <p:sp>
        <p:nvSpPr>
          <p:cNvPr id="208" name="Google Shape;208;p29"/>
          <p:cNvSpPr/>
          <p:nvPr/>
        </p:nvSpPr>
        <p:spPr>
          <a:xfrm>
            <a:off x="5970200" y="6040188"/>
            <a:ext cx="571500" cy="527700"/>
          </a:xfrm>
          <a:prstGeom prst="ellipse">
            <a:avLst/>
          </a:prstGeom>
          <a:solidFill>
            <a:srgbClr val="EFEFEF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/>
              <a:t>D</a:t>
            </a:r>
            <a:endParaRPr b="1"/>
          </a:p>
        </p:txBody>
      </p:sp>
      <p:cxnSp>
        <p:nvCxnSpPr>
          <p:cNvPr id="209" name="Google Shape;209;p29"/>
          <p:cNvCxnSpPr>
            <a:stCxn id="197" idx="3"/>
            <a:endCxn id="205" idx="2"/>
          </p:cNvCxnSpPr>
          <p:nvPr/>
        </p:nvCxnSpPr>
        <p:spPr>
          <a:xfrm>
            <a:off x="5421600" y="1876700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" name="Google Shape;210;p29"/>
          <p:cNvCxnSpPr>
            <a:stCxn id="205" idx="6"/>
            <a:endCxn id="206" idx="2"/>
          </p:cNvCxnSpPr>
          <p:nvPr/>
        </p:nvCxnSpPr>
        <p:spPr>
          <a:xfrm>
            <a:off x="6541700" y="1876713"/>
            <a:ext cx="262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29"/>
          <p:cNvCxnSpPr>
            <a:stCxn id="201" idx="3"/>
            <a:endCxn id="207" idx="2"/>
          </p:cNvCxnSpPr>
          <p:nvPr/>
        </p:nvCxnSpPr>
        <p:spPr>
          <a:xfrm>
            <a:off x="5421600" y="4406600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12" name="Google Shape;212;p29"/>
          <p:cNvCxnSpPr>
            <a:stCxn id="204" idx="3"/>
            <a:endCxn id="208" idx="2"/>
          </p:cNvCxnSpPr>
          <p:nvPr/>
        </p:nvCxnSpPr>
        <p:spPr>
          <a:xfrm>
            <a:off x="5421600" y="6304025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13" name="Google Shape;213;p29"/>
          <p:cNvSpPr txBox="1"/>
          <p:nvPr/>
        </p:nvSpPr>
        <p:spPr>
          <a:xfrm>
            <a:off x="4084200" y="1612875"/>
            <a:ext cx="765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High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4084200" y="6040175"/>
            <a:ext cx="765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Low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15" name="Google Shape;215;p29"/>
          <p:cNvSpPr/>
          <p:nvPr/>
        </p:nvSpPr>
        <p:spPr>
          <a:xfrm>
            <a:off x="7639000" y="1612838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C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16" name="Google Shape;216;p29"/>
          <p:cNvSpPr/>
          <p:nvPr/>
        </p:nvSpPr>
        <p:spPr>
          <a:xfrm>
            <a:off x="8473400" y="1612838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217" name="Google Shape;217;p29"/>
          <p:cNvCxnSpPr>
            <a:stCxn id="206" idx="6"/>
            <a:endCxn id="215" idx="2"/>
          </p:cNvCxnSpPr>
          <p:nvPr/>
        </p:nvCxnSpPr>
        <p:spPr>
          <a:xfrm>
            <a:off x="7376100" y="1876713"/>
            <a:ext cx="262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" name="Google Shape;218;p29"/>
          <p:cNvCxnSpPr>
            <a:stCxn id="215" idx="6"/>
            <a:endCxn id="216" idx="2"/>
          </p:cNvCxnSpPr>
          <p:nvPr/>
        </p:nvCxnSpPr>
        <p:spPr>
          <a:xfrm>
            <a:off x="8210500" y="1876688"/>
            <a:ext cx="262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29"/>
          <p:cNvCxnSpPr>
            <a:stCxn id="207" idx="7"/>
            <a:endCxn id="215" idx="4"/>
          </p:cNvCxnSpPr>
          <p:nvPr/>
        </p:nvCxnSpPr>
        <p:spPr>
          <a:xfrm rot="10800000" flipH="1">
            <a:off x="6458006" y="2140442"/>
            <a:ext cx="1466700" cy="2079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20" name="Google Shape;220;p29"/>
          <p:cNvCxnSpPr>
            <a:stCxn id="208" idx="7"/>
            <a:endCxn id="216" idx="4"/>
          </p:cNvCxnSpPr>
          <p:nvPr/>
        </p:nvCxnSpPr>
        <p:spPr>
          <a:xfrm rot="10800000" flipH="1">
            <a:off x="6458006" y="2140667"/>
            <a:ext cx="2301000" cy="3976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620615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Advanced MLFQ: </a:t>
            </a:r>
            <a:r>
              <a:rPr lang="en" dirty="0">
                <a:solidFill>
                  <a:srgbClr val="DCB439"/>
                </a:solidFill>
              </a:rPr>
              <a:t>Rules</a:t>
            </a:r>
            <a:endParaRPr lang="en-US" dirty="0">
              <a:solidFill>
                <a:srgbClr val="DCB439"/>
              </a:solidFill>
              <a:cs typeface="Calibri Light"/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368425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sz="1200" dirty="0"/>
          </a:p>
          <a:p>
            <a:pPr indent="-381000"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If 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Priority(A) &gt; Priority(B)</a:t>
            </a: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 runs</a:t>
            </a:r>
            <a:endParaRPr sz="2400" dirty="0">
              <a:solidFill>
                <a:schemeClr val="bg2">
                  <a:lumMod val="25000"/>
                </a:schemeClr>
              </a:solidFill>
            </a:endParaRPr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If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Priority(A) == Priority(B)</a:t>
            </a: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A &amp; B</a:t>
            </a: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 run in 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RR</a:t>
            </a:r>
            <a:endParaRPr sz="2400" dirty="0">
              <a:solidFill>
                <a:schemeClr val="bg2">
                  <a:lumMod val="25000"/>
                </a:schemeClr>
              </a:solidFill>
            </a:endParaRPr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25000"/>
                  </a:schemeClr>
                </a:solidFill>
              </a:rPr>
              <a:t>A job is initially placed in the </a:t>
            </a:r>
            <a:r>
              <a:rPr lang="en" sz="2400" b="1" dirty="0">
                <a:solidFill>
                  <a:schemeClr val="bg2">
                    <a:lumMod val="25000"/>
                  </a:schemeClr>
                </a:solidFill>
              </a:rPr>
              <a:t>highest priority level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4a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If a job uses up an entire time slice while running, its priority is reduced (i.e., it moves down one queue).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4b. Rule 4b: If a job gives up the CPU before the time slice is up, it stays at the same priority level.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dirty="0">
                <a:solidFill>
                  <a:srgbClr val="751F1C"/>
                </a:solidFill>
                <a:highlight>
                  <a:srgbClr val="FFFF00"/>
                </a:highlight>
              </a:rPr>
              <a:t>5. </a:t>
            </a:r>
            <a:r>
              <a:rPr lang="en-US" dirty="0">
                <a:highlight>
                  <a:srgbClr val="FFFF00"/>
                </a:highlight>
              </a:rPr>
              <a:t>After some time period</a:t>
            </a:r>
            <a:r>
              <a:rPr lang="en-US" b="1" dirty="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lang="en-US" dirty="0">
                <a:highlight>
                  <a:srgbClr val="FFFF00"/>
                </a:highlight>
              </a:rPr>
              <a:t>, </a:t>
            </a:r>
            <a:r>
              <a:rPr lang="en-US" b="1" dirty="0">
                <a:solidFill>
                  <a:srgbClr val="4A3651"/>
                </a:solidFill>
                <a:highlight>
                  <a:srgbClr val="FFFF00"/>
                </a:highlight>
              </a:rPr>
              <a:t>move all jobs</a:t>
            </a:r>
            <a:r>
              <a:rPr lang="en-US" dirty="0">
                <a:highlight>
                  <a:srgbClr val="FFFF00"/>
                </a:highlight>
              </a:rPr>
              <a:t> in the system to the topmost queue.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endParaRPr lang="en" sz="2400" dirty="0">
              <a:solidFill>
                <a:srgbClr val="751F1C"/>
              </a:solidFill>
            </a:endParaRPr>
          </a:p>
          <a:p>
            <a:pPr marL="0" indent="0">
              <a:spcBef>
                <a:spcPts val="0"/>
              </a:spcBef>
              <a:buSzPts val="2400"/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480739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Advanced MLFQ: </a:t>
            </a:r>
            <a:r>
              <a:rPr lang="en" dirty="0">
                <a:solidFill>
                  <a:srgbClr val="DCB439"/>
                </a:solidFill>
              </a:rPr>
              <a:t>Accounting</a:t>
            </a:r>
            <a:endParaRPr lang="en-US" dirty="0">
              <a:solidFill>
                <a:srgbClr val="DCB439"/>
              </a:solidFill>
              <a:cs typeface="Calibri Light"/>
            </a:endParaRPr>
          </a:p>
        </p:txBody>
      </p:sp>
      <p:sp>
        <p:nvSpPr>
          <p:cNvPr id="227" name="Google Shape;227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To determine when a job should be moved down a queue (ie. lower its </a:t>
            </a:r>
            <a:r>
              <a:rPr lang="en" sz="2400" b="1">
                <a:solidFill>
                  <a:srgbClr val="465510"/>
                </a:solidFill>
              </a:rPr>
              <a:t>priority</a:t>
            </a:r>
            <a:r>
              <a:rPr lang="en" sz="2400"/>
              <a:t>), we keep </a:t>
            </a:r>
            <a:r>
              <a:rPr lang="en" sz="2400" b="1">
                <a:solidFill>
                  <a:srgbClr val="002B5B"/>
                </a:solidFill>
              </a:rPr>
              <a:t>track</a:t>
            </a:r>
            <a:r>
              <a:rPr lang="en" sz="2400"/>
              <a:t> of how much of a time slice or allotment the job has used.</a:t>
            </a:r>
            <a:br>
              <a:rPr lang="en" sz="2400"/>
            </a:br>
            <a:endParaRPr sz="2400"/>
          </a:p>
          <a:p>
            <a:pPr indent="-381000">
              <a:buSzPts val="2400"/>
            </a:pPr>
            <a:r>
              <a:rPr lang="en" sz="2400"/>
              <a:t>When a time </a:t>
            </a:r>
            <a:br>
              <a:rPr lang="en" sz="2400"/>
            </a:br>
            <a:r>
              <a:rPr lang="en" sz="2400"/>
              <a:t>allotment is used </a:t>
            </a:r>
            <a:br>
              <a:rPr lang="en" sz="2400"/>
            </a:br>
            <a:r>
              <a:rPr lang="en" sz="2400"/>
              <a:t>up, we lower the </a:t>
            </a:r>
            <a:br>
              <a:rPr lang="en" sz="2400"/>
            </a:br>
            <a:r>
              <a:rPr lang="en" sz="2400" b="1">
                <a:solidFill>
                  <a:srgbClr val="465510"/>
                </a:solidFill>
              </a:rPr>
              <a:t>priority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/>
              <a:t>We allocate more </a:t>
            </a:r>
            <a:br>
              <a:rPr lang="en" sz="2400"/>
            </a:br>
            <a:r>
              <a:rPr lang="en" sz="2400"/>
              <a:t>time for jobs in </a:t>
            </a:r>
            <a:br>
              <a:rPr lang="en" sz="2400"/>
            </a:br>
            <a:r>
              <a:rPr lang="en" sz="2400"/>
              <a:t>lower </a:t>
            </a:r>
            <a:r>
              <a:rPr lang="en" sz="2400" b="1">
                <a:solidFill>
                  <a:srgbClr val="465510"/>
                </a:solidFill>
              </a:rPr>
              <a:t>priority</a:t>
            </a:r>
            <a:r>
              <a:rPr lang="en" sz="2400"/>
              <a:t> </a:t>
            </a:r>
            <a:br>
              <a:rPr lang="en" sz="2400"/>
            </a:br>
            <a:r>
              <a:rPr lang="en" sz="2400"/>
              <a:t>queues</a:t>
            </a:r>
            <a:endParaRPr sz="2400"/>
          </a:p>
        </p:txBody>
      </p:sp>
      <p:cxnSp>
        <p:nvCxnSpPr>
          <p:cNvPr id="228" name="Google Shape;228;p30"/>
          <p:cNvCxnSpPr/>
          <p:nvPr/>
        </p:nvCxnSpPr>
        <p:spPr>
          <a:xfrm rot="10800000" flipH="1">
            <a:off x="5218550" y="5945750"/>
            <a:ext cx="5322600" cy="11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9" name="Google Shape;229;p30"/>
          <p:cNvSpPr/>
          <p:nvPr/>
        </p:nvSpPr>
        <p:spPr>
          <a:xfrm>
            <a:off x="5218550" y="3404650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5218550" y="4168975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5218550" y="4933300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6052100" y="3602175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6465500" y="3233775"/>
            <a:ext cx="4134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A3651"/>
                </a:solidFill>
              </a:rPr>
              <a:t>B</a:t>
            </a:r>
            <a:endParaRPr b="1">
              <a:solidFill>
                <a:srgbClr val="4A3651"/>
              </a:solidFill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6878900" y="4366375"/>
            <a:ext cx="7641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7643000" y="3970575"/>
            <a:ext cx="7641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A3651"/>
                </a:solidFill>
              </a:rPr>
              <a:t>B</a:t>
            </a:r>
            <a:endParaRPr b="1">
              <a:solidFill>
                <a:srgbClr val="4A3651"/>
              </a:solidFill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8407100" y="5130700"/>
            <a:ext cx="11199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9527000" y="4734775"/>
            <a:ext cx="11199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A3651"/>
                </a:solidFill>
              </a:rPr>
              <a:t>A</a:t>
            </a:r>
            <a:endParaRPr b="1">
              <a:solidFill>
                <a:srgbClr val="4A3651"/>
              </a:solidFill>
            </a:endParaRPr>
          </a:p>
        </p:txBody>
      </p:sp>
      <p:sp>
        <p:nvSpPr>
          <p:cNvPr id="238" name="Google Shape;238;p30"/>
          <p:cNvSpPr txBox="1"/>
          <p:nvPr/>
        </p:nvSpPr>
        <p:spPr>
          <a:xfrm>
            <a:off x="5218550" y="5957450"/>
            <a:ext cx="53226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DCB439"/>
                </a:solidFill>
              </a:rPr>
              <a:t>Lower Priorities have Larger Time Slices</a:t>
            </a:r>
            <a:endParaRPr b="1" i="1">
              <a:solidFill>
                <a:srgbClr val="DCB439"/>
              </a:solidFill>
            </a:endParaRPr>
          </a:p>
        </p:txBody>
      </p:sp>
      <p:cxnSp>
        <p:nvCxnSpPr>
          <p:cNvPr id="239" name="Google Shape;239;p30"/>
          <p:cNvCxnSpPr>
            <a:endCxn id="237" idx="0"/>
          </p:cNvCxnSpPr>
          <p:nvPr/>
        </p:nvCxnSpPr>
        <p:spPr>
          <a:xfrm>
            <a:off x="5818850" y="4733575"/>
            <a:ext cx="42681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30"/>
          <p:cNvCxnSpPr/>
          <p:nvPr/>
        </p:nvCxnSpPr>
        <p:spPr>
          <a:xfrm>
            <a:off x="5842000" y="3960100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30"/>
          <p:cNvCxnSpPr/>
          <p:nvPr/>
        </p:nvCxnSpPr>
        <p:spPr>
          <a:xfrm>
            <a:off x="5842000" y="5497800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9598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Advanced MLFQ: </a:t>
            </a:r>
            <a:r>
              <a:rPr lang="en" dirty="0">
                <a:solidFill>
                  <a:srgbClr val="DCB439"/>
                </a:solidFill>
              </a:rPr>
              <a:t>Final Rules</a:t>
            </a:r>
            <a:endParaRPr lang="en-US">
              <a:solidFill>
                <a:srgbClr val="DCB439"/>
              </a:solidFill>
              <a:cs typeface="Calibri Light"/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779373"/>
            <a:ext cx="10515600" cy="448490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533400" indent="-457200">
              <a:spcBef>
                <a:spcPts val="600"/>
              </a:spcBef>
              <a:buSzPts val="2400"/>
              <a:buFont typeface="+mj-lt"/>
              <a:buAutoNum type="arabicPeriod"/>
            </a:pPr>
            <a:r>
              <a:rPr lang="en-US" sz="2400" dirty="0"/>
              <a:t>If </a:t>
            </a:r>
            <a:r>
              <a:rPr lang="en-US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(A) &gt; </a:t>
            </a:r>
            <a:r>
              <a:rPr lang="en-US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(B)</a:t>
            </a:r>
            <a:r>
              <a:rPr lang="en-US" sz="2400" dirty="0"/>
              <a:t>, 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2400" dirty="0"/>
              <a:t> runs</a:t>
            </a:r>
          </a:p>
          <a:p>
            <a:pPr marL="533400" indent="-457200">
              <a:spcBef>
                <a:spcPts val="600"/>
              </a:spcBef>
              <a:buSzPts val="2400"/>
              <a:buFont typeface="+mj-lt"/>
              <a:buAutoNum type="arabicPeriod"/>
            </a:pPr>
            <a:r>
              <a:rPr lang="en-US" sz="2400" dirty="0"/>
              <a:t>If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(A) == </a:t>
            </a:r>
            <a:r>
              <a:rPr lang="en-US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(B)</a:t>
            </a:r>
            <a:r>
              <a:rPr lang="en-US" sz="2400" dirty="0"/>
              <a:t>, 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A &amp; B</a:t>
            </a:r>
            <a:r>
              <a:rPr lang="en-US" sz="2400" dirty="0"/>
              <a:t> run in </a:t>
            </a:r>
            <a:r>
              <a:rPr lang="en-US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RR</a:t>
            </a:r>
          </a:p>
          <a:p>
            <a:pPr marL="533400" indent="-457200">
              <a:spcBef>
                <a:spcPts val="600"/>
              </a:spcBef>
              <a:buSzPts val="2400"/>
              <a:buFont typeface="+mj-lt"/>
              <a:buAutoNum type="arabicPeriod"/>
            </a:pPr>
            <a:r>
              <a:rPr lang="en-US" sz="2400" dirty="0"/>
              <a:t>A job is initially placed in the </a:t>
            </a:r>
            <a:r>
              <a:rPr lang="en-US" sz="2400" b="1" dirty="0">
                <a:solidFill>
                  <a:srgbClr val="999623"/>
                </a:solidFill>
              </a:rPr>
              <a:t>highest priority level</a:t>
            </a:r>
          </a:p>
          <a:p>
            <a:pPr marL="533400" indent="-457200">
              <a:spcBef>
                <a:spcPts val="600"/>
              </a:spcBef>
              <a:buSzPts val="2400"/>
              <a:buFont typeface="+mj-lt"/>
              <a:buAutoNum type="arabicPeriod"/>
            </a:pPr>
            <a:r>
              <a:rPr lang="en-US" sz="2400" dirty="0"/>
              <a:t>Once a job </a:t>
            </a:r>
            <a:r>
              <a:rPr lang="en-US" sz="2400" b="1" dirty="0">
                <a:solidFill>
                  <a:srgbClr val="5F1709"/>
                </a:solidFill>
              </a:rPr>
              <a:t>uses up its time allotment</a:t>
            </a:r>
            <a:r>
              <a:rPr lang="en-US" sz="2400" dirty="0"/>
              <a:t> at a given level, its </a:t>
            </a:r>
            <a:r>
              <a:rPr lang="en-US" sz="2400" b="1" dirty="0">
                <a:solidFill>
                  <a:srgbClr val="465510"/>
                </a:solidFill>
              </a:rPr>
              <a:t>priority</a:t>
            </a:r>
            <a:r>
              <a:rPr lang="en-US" sz="2400" dirty="0"/>
              <a:t> is reduced (</a:t>
            </a:r>
            <a:r>
              <a:rPr lang="en-US" sz="2400" dirty="0" err="1"/>
              <a:t>ie</a:t>
            </a:r>
            <a:r>
              <a:rPr lang="en-US" sz="2400" dirty="0"/>
              <a:t>. it is moves down one queue)</a:t>
            </a:r>
          </a:p>
          <a:p>
            <a:pPr marL="533400" indent="-457200">
              <a:spcBef>
                <a:spcPts val="600"/>
              </a:spcBef>
              <a:buSzPts val="2400"/>
              <a:buFont typeface="+mj-lt"/>
              <a:buAutoNum type="arabicPeriod"/>
            </a:pPr>
            <a:r>
              <a:rPr lang="en-US" sz="2400" dirty="0"/>
              <a:t>After some time period</a:t>
            </a:r>
            <a:r>
              <a:rPr lang="en-US" sz="2400" b="1" dirty="0">
                <a:latin typeface="Consolas"/>
                <a:ea typeface="Consolas"/>
                <a:cs typeface="Consolas"/>
                <a:sym typeface="Consolas"/>
              </a:rPr>
              <a:t> S</a:t>
            </a:r>
            <a:r>
              <a:rPr lang="en-US" sz="2400" dirty="0"/>
              <a:t>, </a:t>
            </a:r>
            <a:r>
              <a:rPr lang="en-US" sz="2400" b="1" dirty="0">
                <a:solidFill>
                  <a:srgbClr val="4A3651"/>
                </a:solidFill>
              </a:rPr>
              <a:t>move all jobs</a:t>
            </a:r>
            <a:r>
              <a:rPr lang="en-US" sz="2400" dirty="0"/>
              <a:t> in the system to the topmost queue.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2518279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Summary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59" name="Google Shape;259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381000">
              <a:buSzPts val="2400"/>
            </a:pPr>
            <a:r>
              <a:rPr lang="en" sz="2400" b="1" dirty="0">
                <a:solidFill>
                  <a:srgbClr val="4A3651"/>
                </a:solidFill>
              </a:rPr>
              <a:t>MLFQ</a:t>
            </a:r>
            <a:r>
              <a:rPr lang="en" sz="2400" dirty="0"/>
              <a:t> is an attempt to optimize for both turnaround time and response time</a:t>
            </a:r>
            <a:br>
              <a:rPr lang="en" sz="2400" dirty="0">
                <a:cs typeface="Calibri"/>
              </a:rPr>
            </a:br>
            <a:r>
              <a:rPr lang="en" sz="1200" dirty="0"/>
              <a:t>	</a:t>
            </a:r>
            <a:br>
              <a:rPr lang="en" sz="1200" dirty="0">
                <a:cs typeface="Calibri"/>
              </a:rPr>
            </a:br>
            <a:r>
              <a:rPr lang="en" sz="2400" i="1" dirty="0"/>
              <a:t>It prioritizes </a:t>
            </a:r>
            <a:r>
              <a:rPr lang="en" sz="2400" b="1" i="1" dirty="0">
                <a:solidFill>
                  <a:srgbClr val="5F1709"/>
                </a:solidFill>
              </a:rPr>
              <a:t>new, short, and I/O heavy jobs</a:t>
            </a:r>
            <a:r>
              <a:rPr lang="en" sz="2400" i="1" dirty="0"/>
              <a:t> over long </a:t>
            </a:r>
            <a:r>
              <a:rPr lang="en" sz="2400" b="1" i="1" dirty="0">
                <a:solidFill>
                  <a:srgbClr val="465510"/>
                </a:solidFill>
              </a:rPr>
              <a:t>CPU intensive jobs</a:t>
            </a:r>
            <a:r>
              <a:rPr lang="en" sz="2400" i="1" dirty="0"/>
              <a:t>.</a:t>
            </a:r>
            <a:br>
              <a:rPr lang="en" sz="2400" i="1" dirty="0">
                <a:cs typeface="Calibri"/>
              </a:rPr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4A3651"/>
                </a:solidFill>
              </a:rPr>
              <a:t>MLFQ</a:t>
            </a:r>
            <a:r>
              <a:rPr lang="en" sz="2400" dirty="0"/>
              <a:t> devolves into </a:t>
            </a:r>
            <a:r>
              <a:rPr lang="en" sz="2400" b="1">
                <a:solidFill>
                  <a:srgbClr val="999623"/>
                </a:solidFill>
              </a:rPr>
              <a:t>Round Robin</a:t>
            </a:r>
            <a:br>
              <a:rPr lang="en" sz="2400" b="1" dirty="0">
                <a:solidFill>
                  <a:srgbClr val="999623"/>
                </a:solidFill>
                <a:cs typeface="Calibri"/>
              </a:rPr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4A3651"/>
                </a:solidFill>
              </a:rPr>
              <a:t>MLFQ</a:t>
            </a:r>
            <a:r>
              <a:rPr lang="en" sz="2400" dirty="0"/>
              <a:t> (or some variant) has been used in real world operating systems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0330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buAutoNum type="arabicPeriod"/>
            </a:pPr>
            <a:r>
              <a:rPr lang="en" dirty="0"/>
              <a:t>What are the </a:t>
            </a:r>
            <a:r>
              <a:rPr lang="en" b="1" dirty="0">
                <a:solidFill>
                  <a:srgbClr val="465510"/>
                </a:solidFill>
              </a:rPr>
              <a:t>strengths</a:t>
            </a:r>
            <a:r>
              <a:rPr lang="en" dirty="0"/>
              <a:t> and </a:t>
            </a:r>
            <a:r>
              <a:rPr lang="en" b="1" dirty="0">
                <a:solidFill>
                  <a:srgbClr val="5F1709"/>
                </a:solidFill>
              </a:rPr>
              <a:t>weaknesses</a:t>
            </a:r>
            <a:r>
              <a:rPr lang="en" dirty="0"/>
              <a:t> of:</a:t>
            </a:r>
            <a:br>
              <a:rPr lang="en" dirty="0">
                <a:cs typeface="Calibri"/>
              </a:rPr>
            </a:br>
            <a:endParaRPr sz="1200" dirty="0"/>
          </a:p>
          <a:p>
            <a:pPr lvl="1">
              <a:buClr>
                <a:srgbClr val="000000"/>
              </a:buClr>
              <a:buAutoNum type="alphaLcPeriod"/>
            </a:pPr>
            <a:r>
              <a:rPr lang="en-US" b="1" dirty="0">
                <a:solidFill>
                  <a:srgbClr val="999623"/>
                </a:solidFill>
              </a:rPr>
              <a:t>STCF</a:t>
            </a:r>
            <a:r>
              <a:rPr lang="en" b="1" dirty="0">
                <a:solidFill>
                  <a:srgbClr val="999623"/>
                </a:solidFill>
              </a:rPr>
              <a:t> Scheduling</a:t>
            </a:r>
            <a:br>
              <a:rPr lang="en" b="1" dirty="0">
                <a:solidFill>
                  <a:srgbClr val="999623"/>
                </a:solidFill>
                <a:cs typeface="Calibri"/>
              </a:rPr>
            </a:br>
            <a:endParaRPr sz="1200" dirty="0">
              <a:solidFill>
                <a:srgbClr val="000000"/>
              </a:solidFill>
            </a:endParaRPr>
          </a:p>
          <a:p>
            <a:pPr lvl="1">
              <a:buClr>
                <a:srgbClr val="000000"/>
              </a:buClr>
              <a:buAutoNum type="alphaLcPeriod"/>
            </a:pPr>
            <a:r>
              <a:rPr lang="en" b="1" dirty="0">
                <a:solidFill>
                  <a:srgbClr val="999623"/>
                </a:solidFill>
              </a:rPr>
              <a:t>Round Robin Scheduling</a:t>
            </a:r>
            <a:br>
              <a:rPr lang="en" b="1" dirty="0">
                <a:solidFill>
                  <a:srgbClr val="999623"/>
                </a:solidFill>
                <a:cs typeface="Calibri"/>
              </a:rPr>
            </a:br>
            <a:endParaRPr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How does </a:t>
            </a:r>
            <a:r>
              <a:rPr lang="en" b="1" dirty="0">
                <a:solidFill>
                  <a:srgbClr val="4A3651"/>
                </a:solidFill>
              </a:rPr>
              <a:t>MLFQ</a:t>
            </a:r>
            <a:r>
              <a:rPr lang="en" dirty="0"/>
              <a:t> address these </a:t>
            </a:r>
            <a:r>
              <a:rPr lang="en" b="1" dirty="0">
                <a:solidFill>
                  <a:srgbClr val="5F1709"/>
                </a:solidFill>
              </a:rPr>
              <a:t>weaknesses?</a:t>
            </a:r>
            <a:br>
              <a:rPr lang="en" b="1" dirty="0">
                <a:solidFill>
                  <a:srgbClr val="5F1709"/>
                </a:solidFill>
                <a:ea typeface="+mn-lt"/>
                <a:cs typeface="+mn-lt"/>
              </a:rPr>
            </a:br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5928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7A89C-E360-46FF-B524-87DEDE97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ADD4E-56C9-44B3-8E68-87BB90813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17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381000">
              <a:lnSpc>
                <a:spcPct val="114999"/>
              </a:lnSpc>
              <a:buAutoNum type="arabicPeriod"/>
            </a:pPr>
            <a:r>
              <a:rPr lang="en" strike="sngStrike" dirty="0">
                <a:cs typeface="Calibri"/>
              </a:rPr>
              <a:t>Each job runs for the</a:t>
            </a:r>
            <a:r>
              <a:rPr lang="en" b="1" strike="sngStrike" dirty="0">
                <a:solidFill>
                  <a:srgbClr val="4A3651"/>
                </a:solidFill>
                <a:cs typeface="Calibri"/>
              </a:rPr>
              <a:t> same amount of time</a:t>
            </a:r>
            <a:endParaRPr lang="en-US" strike="sngStrike" dirty="0">
              <a:cs typeface="Calibri"/>
            </a:endParaRPr>
          </a:p>
          <a:p>
            <a:pPr indent="-381000">
              <a:lnSpc>
                <a:spcPct val="114999"/>
              </a:lnSpc>
              <a:spcBef>
                <a:spcPts val="0"/>
              </a:spcBef>
              <a:buAutoNum type="arabicPeriod"/>
            </a:pPr>
            <a:r>
              <a:rPr lang="en" strike="sngStrike" dirty="0">
                <a:cs typeface="Calibri"/>
              </a:rPr>
              <a:t>All jobs </a:t>
            </a:r>
            <a:r>
              <a:rPr lang="en" b="1" strike="sngStrike" dirty="0">
                <a:solidFill>
                  <a:srgbClr val="4A3651"/>
                </a:solidFill>
                <a:cs typeface="Calibri"/>
              </a:rPr>
              <a:t>arrive at the same time</a:t>
            </a:r>
            <a:endParaRPr lang="en-US" strike="sngStrike" dirty="0">
              <a:cs typeface="Calibri"/>
            </a:endParaRPr>
          </a:p>
          <a:p>
            <a:pPr indent="-381000">
              <a:lnSpc>
                <a:spcPct val="114999"/>
              </a:lnSpc>
              <a:spcBef>
                <a:spcPts val="0"/>
              </a:spcBef>
              <a:buAutoNum type="arabicPeriod"/>
            </a:pPr>
            <a:r>
              <a:rPr lang="en" strike="sngStrike" dirty="0">
                <a:cs typeface="Calibri"/>
              </a:rPr>
              <a:t>Once started, </a:t>
            </a:r>
            <a:r>
              <a:rPr lang="en" b="1" strike="sngStrike" dirty="0">
                <a:solidFill>
                  <a:srgbClr val="4A3651"/>
                </a:solidFill>
                <a:cs typeface="Calibri"/>
              </a:rPr>
              <a:t>each job runs to completion</a:t>
            </a:r>
            <a:endParaRPr lang="en-US" strike="sngStrike" dirty="0">
              <a:cs typeface="Calibri"/>
            </a:endParaRPr>
          </a:p>
          <a:p>
            <a:pPr indent="-381000">
              <a:lnSpc>
                <a:spcPct val="114999"/>
              </a:lnSpc>
              <a:spcBef>
                <a:spcPts val="0"/>
              </a:spcBef>
              <a:buAutoNum type="arabicPeriod"/>
            </a:pPr>
            <a:r>
              <a:rPr lang="en" dirty="0">
                <a:solidFill>
                  <a:schemeClr val="accent1"/>
                </a:solidFill>
                <a:cs typeface="Calibri"/>
              </a:rPr>
              <a:t>All jobs </a:t>
            </a:r>
            <a:r>
              <a:rPr lang="en" b="1" dirty="0">
                <a:solidFill>
                  <a:schemeClr val="accent1"/>
                </a:solidFill>
                <a:cs typeface="Calibri"/>
              </a:rPr>
              <a:t>only use the CPU (no I/O)</a:t>
            </a:r>
            <a:endParaRPr lang="en-US">
              <a:solidFill>
                <a:schemeClr val="accent1"/>
              </a:solidFill>
              <a:cs typeface="Calibri"/>
            </a:endParaRPr>
          </a:p>
          <a:p>
            <a:pPr indent="-381000">
              <a:lnSpc>
                <a:spcPct val="114999"/>
              </a:lnSpc>
              <a:spcBef>
                <a:spcPts val="0"/>
              </a:spcBef>
              <a:buAutoNum type="arabicPeriod"/>
            </a:pPr>
            <a:r>
              <a:rPr lang="en" dirty="0">
                <a:solidFill>
                  <a:schemeClr val="accent1"/>
                </a:solidFill>
                <a:cs typeface="Calibri"/>
              </a:rPr>
              <a:t>The </a:t>
            </a:r>
            <a:r>
              <a:rPr lang="en" b="1" dirty="0">
                <a:solidFill>
                  <a:schemeClr val="accent1"/>
                </a:solidFill>
                <a:cs typeface="Calibri"/>
              </a:rPr>
              <a:t>run-time</a:t>
            </a:r>
            <a:r>
              <a:rPr lang="en" dirty="0">
                <a:solidFill>
                  <a:schemeClr val="accent1"/>
                </a:solidFill>
                <a:cs typeface="Calibri"/>
              </a:rPr>
              <a:t> of each job is </a:t>
            </a:r>
            <a:r>
              <a:rPr lang="en" b="1" dirty="0">
                <a:solidFill>
                  <a:schemeClr val="accent1"/>
                </a:solidFill>
                <a:cs typeface="Calibri"/>
              </a:rPr>
              <a:t>known</a:t>
            </a:r>
            <a:r>
              <a:rPr lang="en" dirty="0">
                <a:solidFill>
                  <a:schemeClr val="accent1"/>
                </a:solidFill>
                <a:cs typeface="Calibri"/>
              </a:rPr>
              <a:t>. 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53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 </a:t>
            </a:r>
            <a:r>
              <a:rPr lang="en" b="1" dirty="0">
                <a:solidFill>
                  <a:srgbClr val="4A3651"/>
                </a:solidFill>
              </a:rPr>
              <a:t>Multi-Level Feedback Queue (MLFQ)</a:t>
            </a:r>
            <a:r>
              <a:rPr lang="en" dirty="0"/>
              <a:t> tries to optimize both turnaround time and response time:</a:t>
            </a:r>
            <a:endParaRPr dirty="0"/>
          </a:p>
          <a:p>
            <a:pPr marL="0" indent="0">
              <a:buNone/>
            </a:pPr>
            <a:endParaRPr dirty="0"/>
          </a:p>
          <a:p>
            <a:pPr indent="-381000">
              <a:buSzPts val="2400"/>
            </a:pPr>
            <a:r>
              <a:rPr lang="en" sz="2400" dirty="0"/>
              <a:t>Like </a:t>
            </a:r>
            <a:r>
              <a:rPr lang="en-US" sz="2400" b="1" dirty="0">
                <a:solidFill>
                  <a:srgbClr val="999623"/>
                </a:solidFill>
              </a:rPr>
              <a:t>STCF</a:t>
            </a:r>
            <a:r>
              <a:rPr lang="en" sz="2400" dirty="0"/>
              <a:t>, it tries to complete </a:t>
            </a:r>
            <a:r>
              <a:rPr lang="en" sz="2400" b="1" i="1" dirty="0">
                <a:solidFill>
                  <a:srgbClr val="002B5B"/>
                </a:solidFill>
              </a:rPr>
              <a:t>shortest jobs first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Like</a:t>
            </a:r>
            <a:r>
              <a:rPr lang="en" sz="2400" b="1" dirty="0">
                <a:solidFill>
                  <a:srgbClr val="999623"/>
                </a:solidFill>
              </a:rPr>
              <a:t> Round Robin</a:t>
            </a:r>
            <a:r>
              <a:rPr lang="en" sz="2400" dirty="0"/>
              <a:t>, it tries to be</a:t>
            </a:r>
            <a:r>
              <a:rPr lang="en" sz="2400" b="1" i="1" dirty="0">
                <a:solidFill>
                  <a:srgbClr val="DCB439"/>
                </a:solidFill>
              </a:rPr>
              <a:t> fair</a:t>
            </a:r>
            <a:br>
              <a:rPr lang="en" sz="2400" b="1" dirty="0">
                <a:solidFill>
                  <a:srgbClr val="DCB439"/>
                </a:solidFill>
              </a:rPr>
            </a:br>
            <a:endParaRPr sz="2400" b="1" dirty="0">
              <a:solidFill>
                <a:srgbClr val="DCB439"/>
              </a:solidFill>
            </a:endParaRPr>
          </a:p>
          <a:p>
            <a:pPr indent="-381000"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Unlike either, it will factor </a:t>
            </a:r>
            <a:r>
              <a:rPr lang="en" sz="2400" b="1" dirty="0">
                <a:solidFill>
                  <a:srgbClr val="5F1709"/>
                </a:solidFill>
              </a:rPr>
              <a:t>incorporate I/O</a:t>
            </a:r>
            <a:r>
              <a:rPr lang="en" sz="2400" b="1" dirty="0">
                <a:solidFill>
                  <a:srgbClr val="002B5B"/>
                </a:solidFill>
              </a:rPr>
              <a:t> </a:t>
            </a:r>
            <a:r>
              <a:rPr lang="en" sz="2400" dirty="0">
                <a:solidFill>
                  <a:srgbClr val="000000"/>
                </a:solidFill>
              </a:rPr>
              <a:t>and will </a:t>
            </a:r>
            <a:r>
              <a:rPr lang="en" sz="2400" b="1" dirty="0">
                <a:solidFill>
                  <a:srgbClr val="465510"/>
                </a:solidFill>
              </a:rPr>
              <a:t>adjust priority levels over time</a:t>
            </a:r>
            <a:endParaRPr sz="2400" b="1" dirty="0">
              <a:solidFill>
                <a:srgbClr val="4655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723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Priority Levels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19322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accomplish this, </a:t>
            </a:r>
            <a:r>
              <a:rPr lang="en" b="1" dirty="0">
                <a:solidFill>
                  <a:srgbClr val="4A3651"/>
                </a:solidFill>
              </a:rPr>
              <a:t>MLFQ</a:t>
            </a:r>
            <a:r>
              <a:rPr lang="en" dirty="0"/>
              <a:t> uses </a:t>
            </a:r>
            <a:r>
              <a:rPr lang="en" b="1" dirty="0">
                <a:solidFill>
                  <a:srgbClr val="999623"/>
                </a:solidFill>
              </a:rPr>
              <a:t>multiple queues</a:t>
            </a:r>
            <a:r>
              <a:rPr lang="en" dirty="0"/>
              <a:t>, where each queue represents a particular </a:t>
            </a:r>
            <a:r>
              <a:rPr lang="en" b="1" dirty="0">
                <a:solidFill>
                  <a:srgbClr val="465510"/>
                </a:solidFill>
              </a:rPr>
              <a:t>priority</a:t>
            </a:r>
            <a:r>
              <a:rPr lang="en" dirty="0"/>
              <a:t> level.</a:t>
            </a:r>
            <a:br>
              <a:rPr lang="en" dirty="0"/>
            </a:br>
            <a:endParaRPr sz="2400" dirty="0"/>
          </a:p>
          <a:p>
            <a:pPr indent="-381000">
              <a:buSzPts val="2400"/>
            </a:pPr>
            <a:r>
              <a:rPr lang="en" sz="2400" dirty="0"/>
              <a:t>We select jobs from the </a:t>
            </a:r>
            <a:r>
              <a:rPr lang="en" sz="2400" b="1" dirty="0">
                <a:solidFill>
                  <a:srgbClr val="465510"/>
                </a:solidFill>
              </a:rPr>
              <a:t>highest priority levels</a:t>
            </a:r>
            <a:r>
              <a:rPr lang="en" sz="2400" dirty="0"/>
              <a:t> first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Within a level, we use </a:t>
            </a:r>
            <a:r>
              <a:rPr lang="en" sz="2400" b="1" dirty="0">
                <a:solidFill>
                  <a:srgbClr val="999623"/>
                </a:solidFill>
              </a:rPr>
              <a:t>Round Robin</a:t>
            </a:r>
            <a:endParaRPr sz="2400" b="1" dirty="0">
              <a:solidFill>
                <a:srgbClr val="999623"/>
              </a:solidFill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399100" y="160652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399100" y="223900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5" name="Google Shape;105;p24"/>
          <p:cNvSpPr/>
          <p:nvPr/>
        </p:nvSpPr>
        <p:spPr>
          <a:xfrm>
            <a:off x="7399100" y="287147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6" name="Google Shape;106;p24"/>
          <p:cNvSpPr/>
          <p:nvPr/>
        </p:nvSpPr>
        <p:spPr>
          <a:xfrm>
            <a:off x="7399100" y="350395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Q3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7" name="Google Shape;107;p24"/>
          <p:cNvSpPr/>
          <p:nvPr/>
        </p:nvSpPr>
        <p:spPr>
          <a:xfrm>
            <a:off x="7399100" y="413642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Q4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8" name="Google Shape;108;p24"/>
          <p:cNvSpPr/>
          <p:nvPr/>
        </p:nvSpPr>
        <p:spPr>
          <a:xfrm>
            <a:off x="7399100" y="476890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Q5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9" name="Google Shape;109;p24"/>
          <p:cNvSpPr/>
          <p:nvPr/>
        </p:nvSpPr>
        <p:spPr>
          <a:xfrm>
            <a:off x="7399100" y="5401375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Q6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7399100" y="6033850"/>
            <a:ext cx="571500" cy="5277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Q7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11" name="Google Shape;111;p24"/>
          <p:cNvSpPr/>
          <p:nvPr/>
        </p:nvSpPr>
        <p:spPr>
          <a:xfrm>
            <a:off x="8519200" y="1606538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12" name="Google Shape;112;p24"/>
          <p:cNvSpPr/>
          <p:nvPr/>
        </p:nvSpPr>
        <p:spPr>
          <a:xfrm>
            <a:off x="9639300" y="1606538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B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13" name="Google Shape;113;p24"/>
          <p:cNvSpPr/>
          <p:nvPr/>
        </p:nvSpPr>
        <p:spPr>
          <a:xfrm>
            <a:off x="8519200" y="4136438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C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8519200" y="6033863"/>
            <a:ext cx="571500" cy="527700"/>
          </a:xfrm>
          <a:prstGeom prst="ellipse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15" name="Google Shape;115;p24"/>
          <p:cNvCxnSpPr>
            <a:stCxn id="103" idx="3"/>
            <a:endCxn id="111" idx="2"/>
          </p:cNvCxnSpPr>
          <p:nvPr/>
        </p:nvCxnSpPr>
        <p:spPr>
          <a:xfrm>
            <a:off x="7970600" y="1870375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24"/>
          <p:cNvCxnSpPr>
            <a:stCxn id="111" idx="6"/>
            <a:endCxn id="112" idx="2"/>
          </p:cNvCxnSpPr>
          <p:nvPr/>
        </p:nvCxnSpPr>
        <p:spPr>
          <a:xfrm>
            <a:off x="9090700" y="1870388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24"/>
          <p:cNvCxnSpPr>
            <a:stCxn id="107" idx="3"/>
            <a:endCxn id="113" idx="2"/>
          </p:cNvCxnSpPr>
          <p:nvPr/>
        </p:nvCxnSpPr>
        <p:spPr>
          <a:xfrm>
            <a:off x="7970600" y="4400275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24"/>
          <p:cNvCxnSpPr>
            <a:stCxn id="110" idx="3"/>
            <a:endCxn id="114" idx="2"/>
          </p:cNvCxnSpPr>
          <p:nvPr/>
        </p:nvCxnSpPr>
        <p:spPr>
          <a:xfrm>
            <a:off x="7970600" y="6297700"/>
            <a:ext cx="548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9" name="Google Shape;119;p24"/>
          <p:cNvSpPr txBox="1"/>
          <p:nvPr/>
        </p:nvSpPr>
        <p:spPr>
          <a:xfrm>
            <a:off x="6633200" y="1606550"/>
            <a:ext cx="765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High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6633200" y="6033850"/>
            <a:ext cx="765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Low</a:t>
            </a:r>
            <a:endParaRPr b="1">
              <a:solidFill>
                <a:srgbClr val="002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197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Rules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manage the various </a:t>
            </a:r>
            <a:r>
              <a:rPr lang="en" b="1" dirty="0">
                <a:solidFill>
                  <a:srgbClr val="465510"/>
                </a:solidFill>
              </a:rPr>
              <a:t>priority levels</a:t>
            </a:r>
            <a:r>
              <a:rPr lang="en" dirty="0"/>
              <a:t>, we use the following rules:</a:t>
            </a:r>
            <a:endParaRPr dirty="0"/>
          </a:p>
          <a:p>
            <a:pPr marL="0" indent="0">
              <a:buNone/>
            </a:pPr>
            <a:endParaRPr sz="1200" dirty="0"/>
          </a:p>
          <a:p>
            <a:pPr indent="-381000">
              <a:buSzPts val="2400"/>
              <a:buAutoNum type="arabicPeriod"/>
            </a:pPr>
            <a:r>
              <a:rPr lang="en" sz="2400" dirty="0"/>
              <a:t>If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(A) &gt;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(B)</a:t>
            </a:r>
            <a:r>
              <a:rPr lang="en" sz="2400" dirty="0"/>
              <a:t>,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dirty="0"/>
              <a:t> runs</a:t>
            </a:r>
            <a:br>
              <a:rPr lang="en" sz="2400" dirty="0"/>
            </a:br>
            <a:endParaRPr sz="1200" dirty="0"/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If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(A) ==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Priority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(B)</a:t>
            </a:r>
            <a:r>
              <a:rPr lang="en" sz="2400" dirty="0"/>
              <a:t>,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A &amp; B</a:t>
            </a:r>
            <a:r>
              <a:rPr lang="en" sz="2400" dirty="0"/>
              <a:t> run in </a:t>
            </a: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RR</a:t>
            </a:r>
            <a:br>
              <a:rPr lang="en" sz="2400" dirty="0"/>
            </a:br>
            <a:endParaRPr sz="1200" dirty="0"/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 job is initially placed in the </a:t>
            </a:r>
            <a:r>
              <a:rPr lang="en" sz="2400" b="1" dirty="0">
                <a:solidFill>
                  <a:srgbClr val="999623"/>
                </a:solidFill>
              </a:rPr>
              <a:t>highest priority level</a:t>
            </a:r>
            <a:br>
              <a:rPr lang="en" sz="2400" dirty="0"/>
            </a:br>
            <a:endParaRPr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98B890-D332-2D40-BA81-DB6AE9295C2A}"/>
              </a:ext>
            </a:extLst>
          </p:cNvPr>
          <p:cNvSpPr txBox="1"/>
          <p:nvPr/>
        </p:nvSpPr>
        <p:spPr>
          <a:xfrm>
            <a:off x="2312277" y="4761187"/>
            <a:ext cx="6685035" cy="52322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/>
              <a:t>How to move processes to different queues?</a:t>
            </a:r>
          </a:p>
        </p:txBody>
      </p:sp>
    </p:spTree>
    <p:extLst>
      <p:ext uri="{BB962C8B-B14F-4D97-AF65-F5344CB8AC3E}">
        <p14:creationId xmlns:p14="http://schemas.microsoft.com/office/powerpoint/2010/main" val="409452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Example (Single Long Job)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 algn="ctr">
              <a:buNone/>
            </a:pPr>
            <a:r>
              <a:rPr lang="en" sz="2400" i="1"/>
              <a:t>A </a:t>
            </a:r>
            <a:r>
              <a:rPr lang="en" sz="2400" b="1" i="1"/>
              <a:t>single long job </a:t>
            </a:r>
            <a:r>
              <a:rPr lang="en" sz="2400" i="1"/>
              <a:t>is broken up into discrete </a:t>
            </a:r>
            <a:r>
              <a:rPr lang="en" sz="2400" b="1" i="1">
                <a:solidFill>
                  <a:srgbClr val="002B5B"/>
                </a:solidFill>
              </a:rPr>
              <a:t>time slices</a:t>
            </a:r>
            <a:r>
              <a:rPr lang="en" sz="2400" i="1"/>
              <a:t>.  Over time, the job </a:t>
            </a:r>
            <a:r>
              <a:rPr lang="en" sz="2400" b="1" i="1">
                <a:solidFill>
                  <a:srgbClr val="5F1709"/>
                </a:solidFill>
              </a:rPr>
              <a:t>reduces in priority</a:t>
            </a:r>
            <a:r>
              <a:rPr lang="en" sz="2400" i="1"/>
              <a:t> to allow new jobs an opportunity to run.</a:t>
            </a:r>
            <a:endParaRPr sz="2400" i="1"/>
          </a:p>
        </p:txBody>
      </p:sp>
      <p:cxnSp>
        <p:nvCxnSpPr>
          <p:cNvPr id="133" name="Google Shape;133;p26"/>
          <p:cNvCxnSpPr/>
          <p:nvPr/>
        </p:nvCxnSpPr>
        <p:spPr>
          <a:xfrm rot="10800000" flipH="1">
            <a:off x="3381825" y="5046288"/>
            <a:ext cx="5322600" cy="11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Google Shape;134;p26"/>
          <p:cNvSpPr/>
          <p:nvPr/>
        </p:nvSpPr>
        <p:spPr>
          <a:xfrm>
            <a:off x="3381825" y="250518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35" name="Google Shape;135;p26"/>
          <p:cNvSpPr/>
          <p:nvPr/>
        </p:nvSpPr>
        <p:spPr>
          <a:xfrm>
            <a:off x="3381825" y="3269513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3381825" y="403383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215375" y="270271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38" name="Google Shape;138;p26"/>
          <p:cNvCxnSpPr/>
          <p:nvPr/>
        </p:nvCxnSpPr>
        <p:spPr>
          <a:xfrm>
            <a:off x="3982125" y="3834113"/>
            <a:ext cx="47232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26"/>
          <p:cNvCxnSpPr/>
          <p:nvPr/>
        </p:nvCxnSpPr>
        <p:spPr>
          <a:xfrm>
            <a:off x="4005275" y="30606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26"/>
          <p:cNvCxnSpPr/>
          <p:nvPr/>
        </p:nvCxnSpPr>
        <p:spPr>
          <a:xfrm>
            <a:off x="4005275" y="45983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1" name="Google Shape;141;p26"/>
          <p:cNvSpPr/>
          <p:nvPr/>
        </p:nvSpPr>
        <p:spPr>
          <a:xfrm>
            <a:off x="4628775" y="347621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042175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5465738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889300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6312850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6" name="Google Shape;146;p26"/>
          <p:cNvSpPr/>
          <p:nvPr/>
        </p:nvSpPr>
        <p:spPr>
          <a:xfrm>
            <a:off x="6736413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7159975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90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MLFQ: </a:t>
            </a:r>
            <a:r>
              <a:rPr lang="en">
                <a:solidFill>
                  <a:srgbClr val="DCB439"/>
                </a:solidFill>
              </a:rPr>
              <a:t>Example (Long vs Short)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 sz="2400"/>
          </a:p>
          <a:p>
            <a:pPr marL="0" indent="0" algn="ctr">
              <a:buNone/>
            </a:pPr>
            <a:r>
              <a:rPr lang="en" sz="2400" i="1"/>
              <a:t>When a short job arrives, it will start in the </a:t>
            </a:r>
            <a:r>
              <a:rPr lang="en" sz="2400" b="1" i="1">
                <a:solidFill>
                  <a:srgbClr val="4A3651"/>
                </a:solidFill>
              </a:rPr>
              <a:t>topmost priority level</a:t>
            </a:r>
            <a:r>
              <a:rPr lang="en" sz="2400" i="1"/>
              <a:t> and be ran first.  This allows for short jobs have a </a:t>
            </a:r>
            <a:r>
              <a:rPr lang="en" sz="2400" b="1" i="1">
                <a:solidFill>
                  <a:srgbClr val="999623"/>
                </a:solidFill>
              </a:rPr>
              <a:t>fast turnaround</a:t>
            </a:r>
            <a:r>
              <a:rPr lang="en" sz="2400" i="1"/>
              <a:t> and</a:t>
            </a:r>
            <a:r>
              <a:rPr lang="en" sz="2400" b="1" i="1">
                <a:solidFill>
                  <a:srgbClr val="999623"/>
                </a:solidFill>
              </a:rPr>
              <a:t> response time</a:t>
            </a:r>
            <a:r>
              <a:rPr lang="en" sz="2400" i="1"/>
              <a:t>. </a:t>
            </a:r>
            <a:endParaRPr sz="2400" i="1"/>
          </a:p>
        </p:txBody>
      </p:sp>
      <p:cxnSp>
        <p:nvCxnSpPr>
          <p:cNvPr id="154" name="Google Shape;154;p27"/>
          <p:cNvCxnSpPr/>
          <p:nvPr/>
        </p:nvCxnSpPr>
        <p:spPr>
          <a:xfrm rot="10800000" flipH="1">
            <a:off x="3381825" y="5046288"/>
            <a:ext cx="5322600" cy="11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Google Shape;155;p27"/>
          <p:cNvSpPr/>
          <p:nvPr/>
        </p:nvSpPr>
        <p:spPr>
          <a:xfrm>
            <a:off x="3381825" y="250518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Q0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3381825" y="3269513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Q1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3381825" y="4033838"/>
            <a:ext cx="600300" cy="565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Q2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4195050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59" name="Google Shape;159;p27"/>
          <p:cNvCxnSpPr/>
          <p:nvPr/>
        </p:nvCxnSpPr>
        <p:spPr>
          <a:xfrm>
            <a:off x="3982125" y="3834113"/>
            <a:ext cx="47232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27"/>
          <p:cNvCxnSpPr/>
          <p:nvPr/>
        </p:nvCxnSpPr>
        <p:spPr>
          <a:xfrm>
            <a:off x="4005275" y="30606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7"/>
          <p:cNvCxnSpPr/>
          <p:nvPr/>
        </p:nvCxnSpPr>
        <p:spPr>
          <a:xfrm>
            <a:off x="4005275" y="4598338"/>
            <a:ext cx="468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2" name="Google Shape;162;p27"/>
          <p:cNvSpPr/>
          <p:nvPr/>
        </p:nvSpPr>
        <p:spPr>
          <a:xfrm>
            <a:off x="4618650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63" name="Google Shape;163;p27"/>
          <p:cNvSpPr/>
          <p:nvPr/>
        </p:nvSpPr>
        <p:spPr>
          <a:xfrm>
            <a:off x="5042175" y="4261250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5455563" y="2712000"/>
            <a:ext cx="4134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A3651"/>
                </a:solidFill>
              </a:rPr>
              <a:t>B</a:t>
            </a:r>
            <a:endParaRPr b="1">
              <a:solidFill>
                <a:srgbClr val="4A3651"/>
              </a:solidFill>
            </a:endParaRPr>
          </a:p>
        </p:txBody>
      </p:sp>
      <p:sp>
        <p:nvSpPr>
          <p:cNvPr id="165" name="Google Shape;165;p27"/>
          <p:cNvSpPr/>
          <p:nvPr/>
        </p:nvSpPr>
        <p:spPr>
          <a:xfrm>
            <a:off x="5889300" y="3476225"/>
            <a:ext cx="413400" cy="3684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A3651"/>
                </a:solidFill>
              </a:rPr>
              <a:t>B</a:t>
            </a:r>
            <a:endParaRPr b="1">
              <a:solidFill>
                <a:srgbClr val="4A3651"/>
              </a:solidFill>
            </a:endParaRPr>
          </a:p>
        </p:txBody>
      </p:sp>
      <p:sp>
        <p:nvSpPr>
          <p:cNvPr id="166" name="Google Shape;166;p27"/>
          <p:cNvSpPr/>
          <p:nvPr/>
        </p:nvSpPr>
        <p:spPr>
          <a:xfrm>
            <a:off x="6312850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67" name="Google Shape;167;p27"/>
          <p:cNvSpPr/>
          <p:nvPr/>
        </p:nvSpPr>
        <p:spPr>
          <a:xfrm>
            <a:off x="6736413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68" name="Google Shape;168;p27"/>
          <p:cNvSpPr/>
          <p:nvPr/>
        </p:nvSpPr>
        <p:spPr>
          <a:xfrm>
            <a:off x="7159975" y="4261263"/>
            <a:ext cx="413400" cy="368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A</a:t>
            </a:r>
            <a:endParaRPr b="1">
              <a:solidFill>
                <a:srgbClr val="4655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512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MLFQ: </a:t>
            </a:r>
            <a:r>
              <a:rPr lang="e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Final Rules</a:t>
            </a:r>
            <a:endParaRPr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593850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sz="1200" dirty="0"/>
          </a:p>
          <a:p>
            <a:pPr indent="-381000"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If 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Priority(A) &gt; Priority(B)</a:t>
            </a: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 runs</a:t>
            </a:r>
            <a:br>
              <a:rPr lang="en" sz="2400" dirty="0">
                <a:solidFill>
                  <a:schemeClr val="bg2">
                    <a:lumMod val="50000"/>
                  </a:schemeClr>
                </a:solidFill>
              </a:rPr>
            </a:br>
            <a:endParaRPr sz="1200" dirty="0">
              <a:solidFill>
                <a:schemeClr val="bg2">
                  <a:lumMod val="50000"/>
                </a:schemeClr>
              </a:solidFill>
            </a:endParaRPr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If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 Priority(A) == Priority(B)</a:t>
            </a: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A &amp; B</a:t>
            </a: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 run in 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  <a:latin typeface="Consolas"/>
                <a:ea typeface="Consolas"/>
                <a:cs typeface="Consolas"/>
                <a:sym typeface="Consolas"/>
              </a:rPr>
              <a:t>RR</a:t>
            </a:r>
            <a:br>
              <a:rPr lang="en" sz="2400" dirty="0">
                <a:solidFill>
                  <a:schemeClr val="bg2">
                    <a:lumMod val="50000"/>
                  </a:schemeClr>
                </a:solidFill>
              </a:rPr>
            </a:br>
            <a:endParaRPr sz="1200" dirty="0">
              <a:solidFill>
                <a:schemeClr val="bg2">
                  <a:lumMod val="50000"/>
                </a:schemeClr>
              </a:solidFill>
            </a:endParaRPr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dirty="0">
                <a:solidFill>
                  <a:schemeClr val="bg2">
                    <a:lumMod val="50000"/>
                  </a:schemeClr>
                </a:solidFill>
              </a:rPr>
              <a:t>A job is initially placed in the </a:t>
            </a:r>
            <a:r>
              <a:rPr lang="en" sz="2400" b="1" dirty="0">
                <a:solidFill>
                  <a:schemeClr val="bg2">
                    <a:lumMod val="50000"/>
                  </a:schemeClr>
                </a:solidFill>
              </a:rPr>
              <a:t>highest priority level</a:t>
            </a:r>
            <a:endParaRPr lang="en" sz="2400" b="1" dirty="0">
              <a:solidFill>
                <a:srgbClr val="999623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b="1" dirty="0">
                <a:solidFill>
                  <a:srgbClr val="751F1C"/>
                </a:solidFill>
                <a:highlight>
                  <a:srgbClr val="FFFF00"/>
                </a:highlight>
              </a:rPr>
              <a:t>4a. </a:t>
            </a:r>
            <a:r>
              <a:rPr lang="en-US" dirty="0">
                <a:highlight>
                  <a:srgbClr val="FFFF00"/>
                </a:highlight>
              </a:rPr>
              <a:t>If a job uses up an entire time slice while running, its priority is reduced (i.e., it moves down one queue).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ts val="2400"/>
              <a:buNone/>
            </a:pPr>
            <a:r>
              <a:rPr lang="en-US" b="1" dirty="0">
                <a:solidFill>
                  <a:srgbClr val="751F1C"/>
                </a:solidFill>
                <a:highlight>
                  <a:srgbClr val="FFFF00"/>
                </a:highlight>
              </a:rPr>
              <a:t>4b. </a:t>
            </a:r>
            <a:r>
              <a:rPr lang="en-US" dirty="0">
                <a:highlight>
                  <a:srgbClr val="FFFF00"/>
                </a:highlight>
              </a:rPr>
              <a:t>Rule 4b: If a job gives up the CPU before the time slice is up, it stays at the same priority level. </a:t>
            </a:r>
            <a:endParaRPr lang="en" dirty="0">
              <a:highlight>
                <a:srgbClr val="FFFF00"/>
              </a:highlight>
            </a:endParaRPr>
          </a:p>
          <a:p>
            <a:pPr marL="0" indent="0">
              <a:spcBef>
                <a:spcPts val="0"/>
              </a:spcBef>
              <a:buSzPts val="2400"/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58902916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14303</TotalTime>
  <Words>971</Words>
  <Application>Microsoft Office PowerPoint</Application>
  <PresentationFormat>Widescreen</PresentationFormat>
  <Paragraphs>169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Consolas</vt:lpstr>
      <vt:lpstr>Calibri Light</vt:lpstr>
      <vt:lpstr>Wingdings</vt:lpstr>
      <vt:lpstr>Arial</vt:lpstr>
      <vt:lpstr>rose_themed</vt:lpstr>
      <vt:lpstr>CSSE 332 CPU Scheduling (II)</vt:lpstr>
      <vt:lpstr>Questions</vt:lpstr>
      <vt:lpstr>Problem</vt:lpstr>
      <vt:lpstr>MLFQ: Overview</vt:lpstr>
      <vt:lpstr>MLFQ: Priority Levels</vt:lpstr>
      <vt:lpstr>MLFQ: Rules</vt:lpstr>
      <vt:lpstr>MLFQ: Example (Single Long Job)</vt:lpstr>
      <vt:lpstr>MLFQ: Example (Long vs Short)</vt:lpstr>
      <vt:lpstr>MLFQ: Final Rules</vt:lpstr>
      <vt:lpstr>MLFQ: Example (I/O vs CPU)</vt:lpstr>
      <vt:lpstr>Moodle Quiz</vt:lpstr>
      <vt:lpstr>Advanced MLFQ: Priority Boost</vt:lpstr>
      <vt:lpstr>Advanced MLFQ: Rules</vt:lpstr>
      <vt:lpstr>Advanced MLFQ: Accounting</vt:lpstr>
      <vt:lpstr>Advanced MLFQ: Final Rules</vt:lpstr>
      <vt:lpstr>MLFQ: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93</cp:revision>
  <cp:lastPrinted>2018-08-28T17:03:11Z</cp:lastPrinted>
  <dcterms:created xsi:type="dcterms:W3CDTF">2018-07-09T21:38:51Z</dcterms:created>
  <dcterms:modified xsi:type="dcterms:W3CDTF">2020-03-31T14:08:54Z</dcterms:modified>
</cp:coreProperties>
</file>

<file path=docProps/thumbnail.jpeg>
</file>